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35"/>
  </p:notesMasterIdLst>
  <p:handoutMasterIdLst>
    <p:handoutMasterId r:id="rId36"/>
  </p:handoutMasterIdLst>
  <p:sldIdLst>
    <p:sldId id="436" r:id="rId9"/>
    <p:sldId id="433" r:id="rId10"/>
    <p:sldId id="462" r:id="rId11"/>
    <p:sldId id="407" r:id="rId12"/>
    <p:sldId id="408" r:id="rId13"/>
    <p:sldId id="440" r:id="rId14"/>
    <p:sldId id="411" r:id="rId15"/>
    <p:sldId id="441" r:id="rId16"/>
    <p:sldId id="460" r:id="rId17"/>
    <p:sldId id="447" r:id="rId18"/>
    <p:sldId id="446" r:id="rId19"/>
    <p:sldId id="445" r:id="rId20"/>
    <p:sldId id="444" r:id="rId21"/>
    <p:sldId id="443" r:id="rId22"/>
    <p:sldId id="442" r:id="rId23"/>
    <p:sldId id="450" r:id="rId24"/>
    <p:sldId id="461" r:id="rId25"/>
    <p:sldId id="453" r:id="rId26"/>
    <p:sldId id="456" r:id="rId27"/>
    <p:sldId id="452" r:id="rId28"/>
    <p:sldId id="457" r:id="rId29"/>
    <p:sldId id="458" r:id="rId30"/>
    <p:sldId id="451" r:id="rId31"/>
    <p:sldId id="459" r:id="rId32"/>
    <p:sldId id="455" r:id="rId33"/>
    <p:sldId id="435" r:id="rId34"/>
  </p:sldIdLst>
  <p:sldSz cx="9144000" cy="6858000" type="screen4x3"/>
  <p:notesSz cx="6858000" cy="9313863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  <p:cmAuthor id="2" name="Ashley Mayo" initials="AM" lastIdx="9" clrIdx="2">
    <p:extLst>
      <p:ext uri="{19B8F6BF-5375-455C-9EA6-DF929625EA0E}">
        <p15:presenceInfo xmlns:p15="http://schemas.microsoft.com/office/powerpoint/2012/main" userId="S-1-5-21-3803739944-511804359-1636214392-13949" providerId="AD"/>
      </p:ext>
    </p:extLst>
  </p:cmAuthor>
  <p:cmAuthor id="3" name="Jontraye Davis" initials="JD" lastIdx="3" clrIdx="3">
    <p:extLst>
      <p:ext uri="{19B8F6BF-5375-455C-9EA6-DF929625EA0E}">
        <p15:presenceInfo xmlns:p15="http://schemas.microsoft.com/office/powerpoint/2012/main" userId="S003BFFD8C510E40@LIVE.COM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92D050"/>
    <a:srgbClr val="740074"/>
    <a:srgbClr val="660033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76" autoAdjust="0"/>
    <p:restoredTop sz="78676" autoAdjust="0"/>
  </p:normalViewPr>
  <p:slideViewPr>
    <p:cSldViewPr>
      <p:cViewPr varScale="1">
        <p:scale>
          <a:sx n="90" d="100"/>
          <a:sy n="90" d="100"/>
        </p:scale>
        <p:origin x="18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Open-Label Extension studies are also conducted to collect additional information about the product, like about safety and adherence.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86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Kungafani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naku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ASPIRE,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awekho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e-placebo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angenamuthi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kuHOPE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3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93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94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11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ababambiqhaza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igalelo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elibalulekile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obalulekile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ocwaningweni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inqobo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betshela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abasebenzi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bocwaningo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bengayisebenzisi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58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56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82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45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2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Kwabesifazane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abadala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21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weminyaka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ababesebenzisa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ngendlela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kakhulu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kunabesifazane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abasebasha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kungaphezu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kukahhafu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ukutheleleka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okwavikeleka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Ku-ASPIRE,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ukuvikeleka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okukhulu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kwabonakala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nokusebenzisa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ngokuthembeka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ngokungaphezulu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kokubili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kokuthathu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47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676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78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843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15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Abasebenzi bocwaningo bazogcina ulwazi ngabesifazane ocwaningweni luyimfihlo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/>
              </a:rPr>
              <a:t>,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/>
              </a:rPr>
              <a:t>kodwa bakhona ukuxoxa ngoHOPE bese bephendula noma imiphi imibuzo ophathina noma amalungu omphakathi abanayo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/>
              </a:rPr>
              <a:t>,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/>
              </a:rPr>
              <a:t>uma kudingeka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/>
              </a:rPr>
              <a:t>.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/>
              </a:rPr>
              <a:t>Ngokubaseka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/>
              </a:rPr>
              <a:t>,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/>
              </a:rPr>
              <a:t>ophathina kanye namalunga omphakathi ayasiza nawo ukulwisana neHIV/AIDS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/>
              </a:rPr>
              <a:t>.</a:t>
            </a:r>
            <a:b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133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</a:rPr>
              <a:t>Olunye ucwaningo oluhlole iringi yesitho sowesifazane sangasese sangaphambili idapivirine, olubizwa nge IPM-027 (Ucwaningo lweringi), yaveza imiphumela ecishe ifane.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Lenqubo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ibandakanya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izishayamthetho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eziningi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kanye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nokuvunywa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okuqondene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nezwe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futhi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ngakunye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kuthatha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isikhathi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44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Ucwaningo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Open-Label Extension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luyaqhutshwa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ukuqoqa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ulwazi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olwengeziwe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mayelana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nomkhiqizo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njengokuphepha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nokusebenzisa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umkhiqizo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ngokuthembeka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87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6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43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2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5" Type="http://schemas.openxmlformats.org/officeDocument/2006/relationships/image" Target="../media/image23.jpe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09600" y="4058403"/>
            <a:ext cx="8001000" cy="1015663"/>
          </a:xfrm>
        </p:spPr>
        <p:txBody>
          <a:bodyPr wrap="square" anchor="t" anchorCtr="1">
            <a:spAutoFit/>
          </a:bodyPr>
          <a:lstStyle/>
          <a:p>
            <a:r>
              <a:rPr lang="en-US" altLang="en-US" sz="6000" b="1" dirty="0">
                <a:latin typeface="Calibri" panose="020F0502020204030204" pitchFamily="34" charset="0"/>
              </a:rPr>
              <a:t>Overview</a:t>
            </a:r>
            <a:endParaRPr lang="en-US" sz="60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155704"/>
            <a:ext cx="2959099" cy="1020890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09869"/>
            <a:ext cx="4291352" cy="2071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56" y="76200"/>
            <a:ext cx="8890016" cy="1167267"/>
          </a:xfrm>
        </p:spPr>
        <p:txBody>
          <a:bodyPr/>
          <a:lstStyle/>
          <a:p>
            <a:r>
              <a:rPr lang="en-US" sz="3200" b="1" dirty="0" err="1">
                <a:latin typeface="Calibri" panose="020F0502020204030204" pitchFamily="34" charset="0"/>
              </a:rPr>
              <a:t>Lozothatha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isikhathi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esingakanani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ucwaningo</a:t>
            </a:r>
            <a:r>
              <a:rPr lang="en-US" sz="3200" b="1" dirty="0">
                <a:latin typeface="Calibri" panose="020F0502020204030204" pitchFamily="34" charset="0"/>
              </a:rPr>
              <a:t>? </a:t>
            </a:r>
            <a:r>
              <a:rPr lang="en-US" sz="3200" b="1" dirty="0" err="1">
                <a:latin typeface="Calibri" panose="020F0502020204030204" pitchFamily="34" charset="0"/>
              </a:rPr>
              <a:t>Kuzoba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emva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kwesikhathi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esingakanani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ukuvakasha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kwasocwaningweni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1872" y="1676400"/>
            <a:ext cx="6477001" cy="48006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Owesifazane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ngamunye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olungenalayo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uzoba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HOPE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isikhathi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esilinganiselwa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kunyaka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owodwa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>
              <a:solidFill>
                <a:srgbClr val="6699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Ukuvakasha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kwasocwaningweni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kuzoba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nyanga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zonke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kwizinyanga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ezintathu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zokuqala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Kanye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emva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kwezinyanga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ezintathu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ngemuva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kwalokho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47273" y="2485187"/>
            <a:ext cx="2376371" cy="2733346"/>
            <a:chOff x="152400" y="1719251"/>
            <a:chExt cx="4384430" cy="4974161"/>
          </a:xfrm>
        </p:grpSpPr>
        <p:grpSp>
          <p:nvGrpSpPr>
            <p:cNvPr id="7" name="Group 6"/>
            <p:cNvGrpSpPr/>
            <p:nvPr/>
          </p:nvGrpSpPr>
          <p:grpSpPr>
            <a:xfrm>
              <a:off x="152400" y="1719251"/>
              <a:ext cx="4384430" cy="4974161"/>
              <a:chOff x="152401" y="1710313"/>
              <a:chExt cx="4384430" cy="497416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64" t="11675" r="11046" b="47993"/>
              <a:stretch/>
            </p:blipFill>
            <p:spPr>
              <a:xfrm>
                <a:off x="152401" y="1710313"/>
                <a:ext cx="4384430" cy="4694227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3505200" y="6400800"/>
                <a:ext cx="685800" cy="2836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2362199" y="3818938"/>
              <a:ext cx="923517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66660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98" y="228600"/>
            <a:ext cx="8636661" cy="1143000"/>
          </a:xfrm>
        </p:spPr>
        <p:txBody>
          <a:bodyPr/>
          <a:lstStyle/>
          <a:p>
            <a:r>
              <a:rPr lang="en-US" sz="3600" b="1" dirty="0" err="1">
                <a:latin typeface="Calibri" panose="020F0502020204030204" pitchFamily="34" charset="0"/>
              </a:rPr>
              <a:t>Ngabe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amaringi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esitho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sangasese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sabesifazane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sangaphambili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anjani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kuHOPE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  <a:endParaRPr lang="en-US" sz="3600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4495800" cy="3810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Bonke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bazonikezwa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yesitho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sowesifazane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sangaphambili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equkethe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idapivirine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ukuyisebenzisa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ngenyanga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69042"/>
            <a:ext cx="3252191" cy="45268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1043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Bazocelwa </a:t>
            </a:r>
            <a:r>
              <a:rPr lang="en-US" b="1" dirty="0" err="1">
                <a:latin typeface="Calibri" panose="020F0502020204030204" pitchFamily="34" charset="0"/>
              </a:rPr>
              <a:t>ukuthi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benzeni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abesifazane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abangenele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uHOPE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205558"/>
            <a:ext cx="4265007" cy="3890442"/>
          </a:xfrm>
        </p:spPr>
        <p:txBody>
          <a:bodyPr/>
          <a:lstStyle/>
          <a:p>
            <a:pPr marL="0" lvl="0" indent="0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Bonke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ababambiqhaza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abafanelekile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bazomenywa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bajoyine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uHOPE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ngokujwayelekile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ekuvakasheni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kwasocwaningeni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okuhleliwe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54211"/>
            <a:ext cx="4489704" cy="2993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1388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5410200" cy="4712211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Bonke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ababambiqhaza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nokuzikhethela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ukusebensiza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/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ukunikezelwa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enedapivirine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njalo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ngenyanga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bangajoyina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ucwaningo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akukhathalekile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bakhetha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njengendlela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yokuvikela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cha.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2214910"/>
            <a:ext cx="2564176" cy="3200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886" y="0"/>
            <a:ext cx="89771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Bazocelwa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benzeni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abangenele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uHOPE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141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526945" cy="4191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abakhetha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njengendlela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yokuvikela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iHIV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bazonikezwa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ukwelulekwa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nemiyalelo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ngokusebenzisa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becelwa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baphendule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imibuzo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ngokusebenzisa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28600" y="89638"/>
            <a:ext cx="9601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Bazocelwa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ukuthi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benzeni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abesifazane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abangenele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uHOPE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326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8965" y="1828800"/>
            <a:ext cx="5251076" cy="4648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bangawushintsha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umqondo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wabo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ngokusebenzisa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ngisho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emva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kokuba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esejoyinile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ucwaningo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b="1" dirty="0">
              <a:solidFill>
                <a:srgbClr val="6699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Khumbula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kodwa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ingavikela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kuphela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ikwi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HIV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isetshenziswa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52400" y="0"/>
            <a:ext cx="9296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Bazocelwa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ukuthi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benzeni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abesifazane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abangenele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uHOPE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95600"/>
            <a:ext cx="3575304" cy="23835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2769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43929"/>
            <a:ext cx="8661416" cy="4572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Bonke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abambambiqhaza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kungakhathalekile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ukusetshenziswa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kweringi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bazocelwa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ukuthi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</a:p>
          <a:p>
            <a:pPr lvl="0"/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Baphendule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imibuzo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mayelana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nempilo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yabo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nokuziphatha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kwezocansi</a:t>
            </a: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lvl="0"/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Bathole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ukwelulekwa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kokunciphisa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ubungozi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namakhondomu</a:t>
            </a: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lvl="0"/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Basebenzise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izindlela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zokuhlela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umndeni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ukuvimbela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ukukhulelwa</a:t>
            </a: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886" y="10901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Bazocelwa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ukuthi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benzeni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abesifazane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abangenele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uHOPE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8733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43929"/>
            <a:ext cx="8661416" cy="4572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Bonke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abambambiqhaza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kungakhathalekile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ukusetshenziswa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kweringi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bazocelwa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ukuthi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</a:p>
          <a:p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Kokunye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ukuvakasha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babe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nokuhlolwa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kwezempilo</a:t>
            </a: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nokuhlolwa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kwaselebhu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kubandakanya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ukuhlolelwa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amaSTI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ukukhulelwa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neHIV</a:t>
            </a: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Bazonikeza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amasampula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egazi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izinwele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namaswabhu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esitho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sowesifazane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sangaphambili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5576" y="119896"/>
            <a:ext cx="9067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Bazocelwa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ukuthi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benzeni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abesifazane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abangenele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uHOPE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5434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Kwenzekani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ngabesifazane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abanqaba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ukungeniswa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kuHOPE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0992" y="2293256"/>
            <a:ext cx="6226637" cy="2964544"/>
          </a:xfrm>
        </p:spPr>
        <p:txBody>
          <a:bodyPr/>
          <a:lstStyle/>
          <a:p>
            <a:pPr marL="0" lvl="0" indent="0">
              <a:buNone/>
            </a:pP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Uma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umbambiqhaza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enquma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ukungangeneli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uHOPE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uzobuzwa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uzimisele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yini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nokuvakasha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okukodwa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ukunikeza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ulwazi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ngokuthi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kungani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enqaba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ukungeniswa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4" y="2667000"/>
            <a:ext cx="2688336" cy="228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8049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Kwenzekani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ngabesifazane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abanqaba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ukungeniswa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kuHOPE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009" y="1938760"/>
            <a:ext cx="4036407" cy="392863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Ababambiqhaza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abanqaba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ukungeniswa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bangawushintsha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umqondo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wabo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bengenela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kuHOPE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kuncike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ekutheni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ucwaningo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lusaqhubeka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futhi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besahlangabezana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nezidingo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zokufaneleka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0" y="2514600"/>
            <a:ext cx="4269105" cy="28460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998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890016" cy="11430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Yathini </a:t>
            </a:r>
            <a:r>
              <a:rPr lang="en-US" b="1" dirty="0" err="1">
                <a:latin typeface="Calibri" panose="020F0502020204030204" pitchFamily="34" charset="0"/>
              </a:rPr>
              <a:t>imiphumela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 err="1">
                <a:latin typeface="Calibri" panose="020F0502020204030204" pitchFamily="34" charset="0"/>
              </a:rPr>
              <a:t>yocwaningo</a:t>
            </a:r>
            <a:r>
              <a:rPr lang="en-US" b="1" dirty="0">
                <a:latin typeface="Calibri" panose="020F0502020204030204" pitchFamily="34" charset="0"/>
              </a:rPr>
              <a:t> u-ASPIRE?</a:t>
            </a:r>
          </a:p>
        </p:txBody>
      </p:sp>
      <p:pic>
        <p:nvPicPr>
          <p:cNvPr id="7" name="Picture 6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72631"/>
            <a:ext cx="3321629" cy="168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 descr="C:\Jared\Dapivirine\MTN 020 communications\Logo\AspireLogoFin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4" t="31758" r="26379" b="34897"/>
          <a:stretch>
            <a:fillRect/>
          </a:stretch>
        </p:blipFill>
        <p:spPr bwMode="auto">
          <a:xfrm>
            <a:off x="457200" y="1676400"/>
            <a:ext cx="3276600" cy="181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018955" y="1719480"/>
            <a:ext cx="5125045" cy="441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Sekukonke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ucwaningo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uASPIRE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(MTN-020)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luveze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yesitho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enedapivirine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yavimbela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okungenani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okukodwa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kokuthathu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kokutheleleka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ngeHIV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6104" y="3715904"/>
            <a:ext cx="1206500" cy="65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sz="4800" b="1" dirty="0" err="1">
                <a:latin typeface="Calibri" panose="020F0502020204030204" pitchFamily="34" charset="0"/>
              </a:rPr>
              <a:t>Ibuphi</a:t>
            </a:r>
            <a:r>
              <a:rPr lang="en-US" sz="4800" b="1" dirty="0"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</a:rPr>
              <a:t>ubungozi</a:t>
            </a:r>
            <a:r>
              <a:rPr lang="en-US" sz="4800" b="1" dirty="0">
                <a:latin typeface="Calibri" panose="020F0502020204030204" pitchFamily="34" charset="0"/>
              </a:rPr>
              <a:t>?</a:t>
            </a:r>
            <a:r>
              <a:rPr lang="en-GB" sz="4800" b="1" dirty="0">
                <a:latin typeface="Calibri" panose="020F0502020204030204" pitchFamily="34" charset="0"/>
              </a:rPr>
              <a:t>  </a:t>
            </a:r>
            <a:endParaRPr lang="en-US" sz="48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6462" y="1611670"/>
            <a:ext cx="878975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Ubungozi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bokubamba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iqhaza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HOPE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kunokufana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naku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-ASPIRE:</a:t>
            </a:r>
          </a:p>
          <a:p>
            <a:pPr lvl="0"/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Ungezwa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unokungakhululeki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ubuhlungu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uhlolwa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ukhishwa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igazi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pPr lvl="0"/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yesitho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sowesifazane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sangaphambili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ingazwakala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ingabakhululi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futhi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bangaba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nokulunywa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uketshezi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oluphumayo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ezinye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izimpawu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solidFill>
                <a:srgbClr val="6699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7872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184" y="1733133"/>
            <a:ext cx="875601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>
              <a:solidFill>
                <a:srgbClr val="740074"/>
              </a:solidFill>
            </a:endParaRPr>
          </a:p>
          <a:p>
            <a:pPr lvl="0"/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Ungahlazeka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ngemibuzo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nezinqubo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ocwaningweni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Kungenzeka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wena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uphathina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wakho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angayizwa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ngesikhathi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kwenziwa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ucansi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sz="4800" b="1" dirty="0" err="1">
                <a:latin typeface="Calibri" panose="020F0502020204030204" pitchFamily="34" charset="0"/>
              </a:rPr>
              <a:t>Ibuphi</a:t>
            </a:r>
            <a:r>
              <a:rPr lang="en-US" sz="4800" b="1" dirty="0"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</a:rPr>
              <a:t>ubungozi</a:t>
            </a:r>
            <a:r>
              <a:rPr lang="en-US" sz="4800" b="1" dirty="0">
                <a:latin typeface="Calibri" panose="020F0502020204030204" pitchFamily="34" charset="0"/>
              </a:rPr>
              <a:t>?</a:t>
            </a:r>
            <a:r>
              <a:rPr lang="en-GB" sz="4800" b="1" dirty="0">
                <a:latin typeface="Calibri" panose="020F0502020204030204" pitchFamily="34" charset="0"/>
              </a:rPr>
              <a:t>  </a:t>
            </a:r>
            <a:endParaRPr lang="en-US" sz="48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917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1161292"/>
            <a:ext cx="5334000" cy="539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>
              <a:solidFill>
                <a:srgbClr val="740074"/>
              </a:solidFill>
            </a:endParaRPr>
          </a:p>
          <a:p>
            <a:pPr lvl="0"/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Kwisigameko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esingavamisile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kwenzeka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usuleleka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ngesandulela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ngculaza,ungaba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nokungasebenzi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kwemishanguzo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ngenxa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yokujwayela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uqhubeka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nokusebenzisa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pPr lvl="0"/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Kungenzeka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bangakuphathi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ngendlela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noma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bakubandlulule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ngokubamba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iqhaza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ocwaningweni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sz="4800" b="1" dirty="0" err="1">
                <a:latin typeface="Calibri" panose="020F0502020204030204" pitchFamily="34" charset="0"/>
              </a:rPr>
              <a:t>Ibuphi</a:t>
            </a:r>
            <a:r>
              <a:rPr lang="en-US" sz="4800" b="1" dirty="0"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</a:rPr>
              <a:t>ubungozi</a:t>
            </a:r>
            <a:r>
              <a:rPr lang="en-US" sz="4800" b="1" dirty="0">
                <a:latin typeface="Calibri" panose="020F0502020204030204" pitchFamily="34" charset="0"/>
              </a:rPr>
              <a:t>?</a:t>
            </a:r>
            <a:r>
              <a:rPr lang="en-GB" sz="4800" b="1" dirty="0"/>
              <a:t>  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79" y="2743200"/>
            <a:ext cx="3346986" cy="22323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7016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sz="4800" b="1" dirty="0" err="1">
                <a:latin typeface="Calibri" panose="020F0502020204030204" pitchFamily="34" charset="0"/>
              </a:rPr>
              <a:t>Iziphi</a:t>
            </a:r>
            <a:r>
              <a:rPr lang="en-US" sz="4800" b="1" dirty="0"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</a:rPr>
              <a:t>izinzuzo</a:t>
            </a:r>
            <a:r>
              <a:rPr lang="en-US" sz="4800" b="1" dirty="0">
                <a:latin typeface="Calibri" panose="020F0502020204030204" pitchFamily="34" charset="0"/>
              </a:rPr>
              <a:t>?</a:t>
            </a:r>
            <a:endParaRPr lang="en-US" sz="4800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840834"/>
            <a:ext cx="4546616" cy="4178966"/>
          </a:xfrm>
        </p:spPr>
        <p:txBody>
          <a:bodyPr/>
          <a:lstStyle/>
          <a:p>
            <a:pPr marL="0" lvl="0" indent="0"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Ngesikhathi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ubambe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iqhaza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ocwaningweni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kuHOPE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bazonikwa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ukufinyelela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kwiringi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yesitho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sowesifazane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sangaphambili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etholakale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iphephile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futhi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isebenza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ngempumelelo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ekuvimbeni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iHIV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endParaRPr lang="en-US" sz="2900" b="1" dirty="0">
              <a:solidFill>
                <a:srgbClr val="66003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96" y="6324600"/>
            <a:ext cx="1069020" cy="368812"/>
          </a:xfrm>
          <a:prstGeom prst="rect">
            <a:avLst/>
          </a:prstGeom>
        </p:spPr>
      </p:pic>
      <p:pic>
        <p:nvPicPr>
          <p:cNvPr id="7" name="Picture 6" descr="ipm_0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2" y="1818606"/>
            <a:ext cx="3581400" cy="46046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353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1" y="1672158"/>
            <a:ext cx="4013216" cy="328084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ocwaningweni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bazothola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futhi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ukuhlolwa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kwezempilo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ukuhlola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okubheka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impilo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yabo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ukuhlela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umndeni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ukwelulekwa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/STI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nokuhlola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nokwelashwa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ukwedluliselwa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kudingeka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327" y="6248400"/>
            <a:ext cx="1289889" cy="44501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sz="4800" b="1" dirty="0" err="1">
                <a:latin typeface="Calibri" panose="020F0502020204030204" pitchFamily="34" charset="0"/>
              </a:rPr>
              <a:t>Iziphi</a:t>
            </a:r>
            <a:r>
              <a:rPr lang="en-US" sz="4800" b="1" dirty="0"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</a:rPr>
              <a:t>izinzuzo</a:t>
            </a:r>
            <a:r>
              <a:rPr lang="en-US" sz="4800" b="1" dirty="0">
                <a:latin typeface="Calibri" panose="020F0502020204030204" pitchFamily="34" charset="0"/>
              </a:rPr>
              <a:t>?</a:t>
            </a:r>
            <a:endParaRPr lang="en-US" sz="4800" dirty="0">
              <a:solidFill>
                <a:srgbClr val="6699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90800"/>
            <a:ext cx="4718304" cy="31455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6403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Bangenzani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ophathina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 err="1">
                <a:latin typeface="Calibri" panose="020F0502020204030204" pitchFamily="34" charset="0"/>
              </a:rPr>
              <a:t>namalungu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omphakathi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r>
              <a:rPr lang="en-GB" b="1" dirty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2158"/>
            <a:ext cx="8684607" cy="1756842"/>
          </a:xfrm>
        </p:spPr>
        <p:txBody>
          <a:bodyPr/>
          <a:lstStyle/>
          <a:p>
            <a:pPr marL="0" lvl="0" indent="0">
              <a:buNone/>
            </a:pP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abafanelekile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banquma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bayajoyina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yini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uHOPE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Kanye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bayayisebenzisa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yini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kuwunguzikhethela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komuntu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ngamunye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 Abesifazane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bayagqugquzelwa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ukuxoxa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ngezinqumo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zabo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nophathina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babo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kanye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nabanye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abantu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ababalulekile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kubona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307834"/>
            <a:ext cx="1117616" cy="385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623391"/>
            <a:ext cx="3067818" cy="20452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3294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t="17387" r="48647" b="8091"/>
          <a:stretch/>
        </p:blipFill>
        <p:spPr>
          <a:xfrm>
            <a:off x="1111945" y="2851801"/>
            <a:ext cx="2850455" cy="395107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2971800" y="182880"/>
            <a:ext cx="5994416" cy="4038600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05400"/>
            <a:ext cx="3600516" cy="79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5200" y="1004892"/>
            <a:ext cx="5029199" cy="3124200"/>
          </a:xfrm>
        </p:spPr>
        <p:txBody>
          <a:bodyPr/>
          <a:lstStyle/>
          <a:p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Uma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unemibuzo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noma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udinga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ulwazi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olwengeziwe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sicela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uvakashele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eklinikhi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yocwaningo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95600"/>
            <a:ext cx="8471647" cy="2209800"/>
          </a:xfrm>
        </p:spPr>
        <p:txBody>
          <a:bodyPr/>
          <a:lstStyle/>
          <a:p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Njengakwezinye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izindlela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zokuvikela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isebenza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kuphela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isetshenziswa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ngendlela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nanjalo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yayiphephile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kuchaza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ayizange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ibange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izinkinga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zempilo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eziqavile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br>
              <a:rPr lang="en-US" sz="3000" dirty="0">
                <a:solidFill>
                  <a:srgbClr val="7030A0"/>
                </a:solidFill>
                <a:latin typeface="Calibri" panose="020F0502020204030204" pitchFamily="34" charset="0"/>
              </a:rPr>
            </a:br>
            <a:endParaRPr lang="en-US" sz="3000" b="1" i="1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21771"/>
            <a:ext cx="87002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Yathini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imiphumela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b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yocwaningo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u-ASPIRE?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107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00600" y="1329692"/>
            <a:ext cx="4165616" cy="5100828"/>
          </a:xfrm>
        </p:spPr>
        <p:txBody>
          <a:bodyPr/>
          <a:lstStyle/>
          <a:p>
            <a:pPr algn="l"/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Lena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impumelelo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enkulu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kakhulu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ebingeke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yenzeke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ngaphandle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kokuzinikela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kwabambiqhaza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bocwaningo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lwethu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04713"/>
            <a:ext cx="899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Yathini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imiphumela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b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yocwaningo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u-ASPIRE?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849706"/>
            <a:ext cx="3042168" cy="4566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417638"/>
          </a:xfrm>
        </p:spPr>
        <p:txBody>
          <a:bodyPr/>
          <a:lstStyle/>
          <a:p>
            <a:r>
              <a:rPr lang="en-US" sz="3400" b="1" dirty="0" err="1">
                <a:latin typeface="Calibri" panose="020F0502020204030204" pitchFamily="34" charset="0"/>
              </a:rPr>
              <a:t>Ngabe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iringi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yedapivirine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yesitho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sowesifazane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sangasese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sangaphambili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izotholakala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nini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emiphakathini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yethu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  <a:endParaRPr lang="en-US" sz="3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6" y="1916325"/>
            <a:ext cx="5284694" cy="40340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I-IPM,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iqembu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elasungula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isebenza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nohulumeni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kanye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nabanye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ophathina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ngenhloso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yokwenza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itholakale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emiphakathini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yethu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Asazi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izophasiswa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yini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empeleni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isikhathi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esingakanani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ngaphambi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kokuthi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ingase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itholakale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kodwa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lenqubo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ivamise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ukuthatha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iminyaka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eminingana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01" y="1638646"/>
            <a:ext cx="4453499" cy="45289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r>
              <a:rPr lang="en-US" sz="4000" b="1" dirty="0" err="1">
                <a:latin typeface="Calibri" panose="020F0502020204030204" pitchFamily="34" charset="0"/>
              </a:rPr>
              <a:t>Lwenziwelani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ucwaningo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lwaHOPE</a:t>
            </a:r>
            <a:r>
              <a:rPr lang="en-US" sz="4000" b="1" dirty="0">
                <a:latin typeface="Calibri" panose="020F0502020204030204" pitchFamily="34" charset="0"/>
              </a:rPr>
              <a:t>?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33600"/>
            <a:ext cx="7848601" cy="4191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b="1" dirty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U-HOPE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ucwaningo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oluyi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Open-Label Extension (OLE),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lwakhelwe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ukunikeza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ababambiqhaza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ukufinyelela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kumkhiqizo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wocwaningo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osebenzayo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ngaphambi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kokuthi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itholakale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emphakathini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417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53" y="1066800"/>
            <a:ext cx="5127811" cy="5943600"/>
          </a:xfrm>
        </p:spPr>
        <p:txBody>
          <a:bodyPr/>
          <a:lstStyle/>
          <a:p>
            <a:pPr algn="l"/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Inhloso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esemqoka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yocwaningo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uHOPE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ukunika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ababambiqhaza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ukufinyelela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okuphuthumayo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enedapivirine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evezwe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njengephephile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enciphisa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ubungozi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bokuthola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11" y="1769042"/>
            <a:ext cx="3077380" cy="42835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0911" y="358914"/>
            <a:ext cx="85861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Lwenziwelwani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ucwaningo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lwaHOPE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227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224950"/>
            <a:ext cx="8950569" cy="11430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Ubani </a:t>
            </a:r>
            <a:r>
              <a:rPr lang="en-US" b="1" dirty="0" err="1">
                <a:latin typeface="Calibri" panose="020F0502020204030204" pitchFamily="34" charset="0"/>
              </a:rPr>
              <a:t>ofanelekile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ukuba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socwaningweni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luka</a:t>
            </a:r>
            <a:r>
              <a:rPr lang="en-US" b="1" dirty="0">
                <a:latin typeface="Calibri" panose="020F0502020204030204" pitchFamily="34" charset="0"/>
              </a:rPr>
              <a:t> HOPE?</a:t>
            </a:r>
            <a:endParaRPr lang="en-US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1984" y="1676400"/>
            <a:ext cx="5060985" cy="4953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Okwamanje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ababebambe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iqhaza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ocwaningweni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u ASPIRE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kuphela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abazobhekelelwa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ukungeniswa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kuHOPE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kumele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baqonde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izidingo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zocwaningo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bese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bevuma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ukubamba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iqhaza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307834"/>
            <a:ext cx="1117616" cy="385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99" y="3120307"/>
            <a:ext cx="3733801" cy="19082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429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61564"/>
            <a:ext cx="5867400" cy="4791635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kumele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babe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sesimeni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esihle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sempilo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bangabi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negciwane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leHIV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futhi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bangakhulelwa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bangancelisi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ibele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nokuhlolwa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kwezempilo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nokuhlola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ukuqinisekisa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bafanelekile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ukungena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kuHOPE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762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Ubani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okufanele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ukuba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socwaningweni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uHOPE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732" y="2743200"/>
            <a:ext cx="2857501" cy="190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53073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Status xmlns="e6e80880-be38-4dd8-99da-434f2d03d560" xsi:nil="true"/>
    <For_x0020_Review xmlns="E6E80880-BE38-4DD8-99DA-434F2D03D560">Yes</For_x0020_Review>
  </documentManagement>
</p:properties>
</file>

<file path=customXml/item2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452F35-845F-4E8C-B7E4-65B73AAB2E6A}">
  <ds:schemaRefs>
    <ds:schemaRef ds:uri="http://purl.org/dc/elements/1.1/"/>
    <ds:schemaRef ds:uri="e6e80880-be38-4dd8-99da-434f2d03d560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E6E80880-BE38-4DD8-99DA-434F2D03D560"/>
    <ds:schemaRef ds:uri="http://purl.org/dc/terms/"/>
    <ds:schemaRef ds:uri="http://schemas.openxmlformats.org/package/2006/metadata/core-properties"/>
    <ds:schemaRef ds:uri="0cdb9d7b-3bdb-4b1c-be50-7737cb6ee7a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12B1331-C4B5-4C99-93EB-A215E4E96483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AD0EA24B-F521-46B1-823F-AC218AEA200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6A6DF7C-409F-4450-B7EB-6988602CCD9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5369</TotalTime>
  <Words>936</Words>
  <Application>Microsoft Office PowerPoint</Application>
  <PresentationFormat>On-screen Show (4:3)</PresentationFormat>
  <Paragraphs>110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Overview</vt:lpstr>
      <vt:lpstr>Yathini imiphumela  yocwaningo u-ASPIRE?</vt:lpstr>
      <vt:lpstr>Njengakwezinye izindlela zokuvikela, iringi isebenza kuphela uma isetshenziswa ngendlela nanjalo. Iringi yayiphephile futhi, kuchaza ukuthi ayizange ibange izinkinga zempilo eziqavile. </vt:lpstr>
      <vt:lpstr>Lena impumelelo enkulu kakhulu ebingeke yenzeke ngaphandle kokuzinikela kwabambiqhaza bocwaningo lwethu.</vt:lpstr>
      <vt:lpstr>Ngabe iringi yedapivirine yesitho sowesifazane sangasese sangaphambili izotholakala nini emiphakathini yethu?</vt:lpstr>
      <vt:lpstr>Lwenziwelani ucwaningo lwaHOPE?</vt:lpstr>
      <vt:lpstr>Inhloso esemqoka yocwaningo lwe uHOPE ukunika ababambiqhaza ukufinyelela okuphuthumayo kwiringi yesitho sowesifazane sangasese sangaphambili enedapivirine, evezwe njengephephile futhi enciphisa ubungozi bokuthola iHIV. </vt:lpstr>
      <vt:lpstr>Ubani ofanelekile ukuba socwaningweni luka HOPE?</vt:lpstr>
      <vt:lpstr>PowerPoint Presentation</vt:lpstr>
      <vt:lpstr>Lozothatha isikhathi esingakanani ucwaningo? Kuzoba emva kwesikhathi esingakanani ukuvakasha kwasocwaningweni?</vt:lpstr>
      <vt:lpstr>Ngabe amaringi esitho sangasese sabesifazane sangaphambili anjani kuHOPE?</vt:lpstr>
      <vt:lpstr>Bazocelwa ukuthi benzeni abesifazane abangenele uHOPE?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Kwenzekani ngabesifazane abanqaba ukungeniswa kuHOPE?</vt:lpstr>
      <vt:lpstr>Kwenzekani ngabesifazane abanqaba ukungeniswa kuHOPE?</vt:lpstr>
      <vt:lpstr>Ibuphi ubungozi?  </vt:lpstr>
      <vt:lpstr>Ibuphi ubungozi?  </vt:lpstr>
      <vt:lpstr>Ibuphi ubungozi?  </vt:lpstr>
      <vt:lpstr>Iziphi izinzuzo?</vt:lpstr>
      <vt:lpstr>Iziphi izinzuzo?</vt:lpstr>
      <vt:lpstr>Bangenzani ophathina  namalungu omphakathi?  </vt:lpstr>
      <vt:lpstr>Uma unemibuzo noma udinga ulwazi olwengeziwe, sicela uvakashele eklinikhi yocwaningo.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Jontraye Davis</cp:lastModifiedBy>
  <cp:revision>357</cp:revision>
  <cp:lastPrinted>2014-09-26T13:04:48Z</cp:lastPrinted>
  <dcterms:created xsi:type="dcterms:W3CDTF">2008-01-29T12:38:48Z</dcterms:created>
  <dcterms:modified xsi:type="dcterms:W3CDTF">2017-02-02T19:29:30Z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